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sldIdLst>
    <p:sldId id="273" r:id="rId3"/>
    <p:sldId id="268" r:id="rId4"/>
    <p:sldId id="269" r:id="rId5"/>
    <p:sldId id="258" r:id="rId6"/>
    <p:sldId id="257" r:id="rId7"/>
    <p:sldId id="259" r:id="rId8"/>
    <p:sldId id="266" r:id="rId9"/>
    <p:sldId id="274" r:id="rId10"/>
    <p:sldId id="261" r:id="rId11"/>
    <p:sldId id="271" r:id="rId12"/>
    <p:sldId id="270" r:id="rId13"/>
    <p:sldId id="272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-laskentataulukko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-laskentataulukko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-laskentataulukko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-laskentataulukko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200" b="1"/>
              <a:t>Kansainvälinen</a:t>
            </a:r>
            <a:r>
              <a:rPr lang="fi-FI" sz="1200" b="1" baseline="0"/>
              <a:t> opetus- ja tutkimushenkilöstö</a:t>
            </a:r>
            <a:endParaRPr lang="fi-FI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Henkilöstö!$A$20</c:f>
              <c:strCache>
                <c:ptCount val="1"/>
                <c:pt idx="0">
                  <c:v>Kv. opetus- ja tutkimushenkilöstö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Henkilöstö!$B$19:$G$19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Henkilöstö!$B$20:$G$20</c:f>
              <c:numCache>
                <c:formatCode>General</c:formatCode>
                <c:ptCount val="6"/>
                <c:pt idx="0">
                  <c:v>132.75590000000003</c:v>
                </c:pt>
                <c:pt idx="1">
                  <c:v>158.97590000100004</c:v>
                </c:pt>
                <c:pt idx="2">
                  <c:v>188.484146837</c:v>
                </c:pt>
                <c:pt idx="3">
                  <c:v>205.31074749500002</c:v>
                </c:pt>
                <c:pt idx="4">
                  <c:v>243.08010000500008</c:v>
                </c:pt>
                <c:pt idx="5">
                  <c:v>228.29110000100002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0E-4AA6-BA50-C04BA3A44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7139328"/>
        <c:axId val="587137360"/>
      </c:barChart>
      <c:lineChart>
        <c:grouping val="standard"/>
        <c:varyColors val="0"/>
        <c:ser>
          <c:idx val="1"/>
          <c:order val="1"/>
          <c:tx>
            <c:strRef>
              <c:f>Henkilöstö!$A$21</c:f>
              <c:strCache>
                <c:ptCount val="1"/>
                <c:pt idx="0">
                  <c:v>Osuus opetus- ja tutkimushenkilöstöstä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Henkilöstö!$B$19:$G$19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Henkilöstö!$B$21:$G$21</c:f>
              <c:numCache>
                <c:formatCode>0.0\ %</c:formatCode>
                <c:ptCount val="6"/>
                <c:pt idx="0">
                  <c:v>9.3262542657374728E-2</c:v>
                </c:pt>
                <c:pt idx="1">
                  <c:v>0.1095003170113381</c:v>
                </c:pt>
                <c:pt idx="2">
                  <c:v>0.12742270748410273</c:v>
                </c:pt>
                <c:pt idx="3">
                  <c:v>0.13715466212211244</c:v>
                </c:pt>
                <c:pt idx="4">
                  <c:v>0.16145401804442402</c:v>
                </c:pt>
                <c:pt idx="5">
                  <c:v>0.16107337612520131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0E-4AA6-BA50-C04BA3A44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136704"/>
        <c:axId val="587135720"/>
      </c:lineChart>
      <c:catAx>
        <c:axId val="58713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87137360"/>
        <c:crosses val="autoZero"/>
        <c:auto val="1"/>
        <c:lblAlgn val="ctr"/>
        <c:lblOffset val="100"/>
        <c:noMultiLvlLbl val="0"/>
      </c:catAx>
      <c:valAx>
        <c:axId val="58713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87139328"/>
        <c:crosses val="autoZero"/>
        <c:crossBetween val="between"/>
      </c:valAx>
      <c:valAx>
        <c:axId val="587135720"/>
        <c:scaling>
          <c:orientation val="minMax"/>
        </c:scaling>
        <c:delete val="0"/>
        <c:axPos val="r"/>
        <c:numFmt formatCode="0.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87136704"/>
        <c:crosses val="max"/>
        <c:crossBetween val="between"/>
      </c:valAx>
      <c:catAx>
        <c:axId val="587136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7135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200" b="1"/>
              <a:t>Henkilöstön</a:t>
            </a:r>
            <a:r>
              <a:rPr lang="fi-FI" sz="1200" b="1" baseline="0"/>
              <a:t> määrä päähenkilöstöryhmittäin</a:t>
            </a:r>
            <a:endParaRPr lang="fi-FI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Henkilöstö!$A$48</c:f>
              <c:strCache>
                <c:ptCount val="1"/>
                <c:pt idx="0">
                  <c:v>Opetus- ja tutkimushenkilöstö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Henkilöstö!$B$47:$G$47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Henkilöstö!$B$48:$G$48</c:f>
              <c:numCache>
                <c:formatCode>General</c:formatCode>
                <c:ptCount val="6"/>
                <c:pt idx="0">
                  <c:v>1423.4643000000153</c:v>
                </c:pt>
                <c:pt idx="1">
                  <c:v>1451.8305000390076</c:v>
                </c:pt>
                <c:pt idx="2">
                  <c:v>1479.2037507170037</c:v>
                </c:pt>
                <c:pt idx="3">
                  <c:v>1496.9286812300181</c:v>
                </c:pt>
                <c:pt idx="4">
                  <c:v>1505.5686005790287</c:v>
                </c:pt>
                <c:pt idx="5">
                  <c:v>1417.311199981031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E2-48ED-A194-60E6BE0E95F5}"/>
            </c:ext>
          </c:extLst>
        </c:ser>
        <c:ser>
          <c:idx val="1"/>
          <c:order val="1"/>
          <c:tx>
            <c:strRef>
              <c:f>Henkilöstö!$A$49</c:f>
              <c:strCache>
                <c:ptCount val="1"/>
                <c:pt idx="0">
                  <c:v>Muu henkilöstö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Henkilöstö!$B$47:$G$47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Henkilöstö!$B$49:$G$49</c:f>
              <c:numCache>
                <c:formatCode>General</c:formatCode>
                <c:ptCount val="6"/>
                <c:pt idx="0">
                  <c:v>1163.8271000000132</c:v>
                </c:pt>
                <c:pt idx="1">
                  <c:v>1089.2790000000141</c:v>
                </c:pt>
                <c:pt idx="2">
                  <c:v>1036.1404999999859</c:v>
                </c:pt>
                <c:pt idx="3">
                  <c:v>1013.4292000000106</c:v>
                </c:pt>
                <c:pt idx="4">
                  <c:v>979.39850000001195</c:v>
                </c:pt>
                <c:pt idx="5">
                  <c:v>884.05100000000891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E2-48ED-A194-60E6BE0E95F5}"/>
            </c:ext>
          </c:extLst>
        </c:ser>
        <c:ser>
          <c:idx val="2"/>
          <c:order val="2"/>
          <c:tx>
            <c:strRef>
              <c:f>Henkilöstö!$A$50</c:f>
              <c:strCache>
                <c:ptCount val="1"/>
                <c:pt idx="0">
                  <c:v>Harjoittelukoulujen henkilöstö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Henkilöstö!$B$47:$G$47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Henkilöstö!$B$50:$G$50</c:f>
              <c:numCache>
                <c:formatCode>General</c:formatCode>
                <c:ptCount val="6"/>
                <c:pt idx="0">
                  <c:v>122.04799999999986</c:v>
                </c:pt>
                <c:pt idx="1">
                  <c:v>123.92219999999998</c:v>
                </c:pt>
                <c:pt idx="2">
                  <c:v>123.50460000000005</c:v>
                </c:pt>
                <c:pt idx="3">
                  <c:v>126.06039999999985</c:v>
                </c:pt>
                <c:pt idx="4">
                  <c:v>127.18809999999989</c:v>
                </c:pt>
                <c:pt idx="5">
                  <c:v>127.57469999999981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E2-48ED-A194-60E6BE0E9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6433504"/>
        <c:axId val="666436784"/>
      </c:barChart>
      <c:catAx>
        <c:axId val="666433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6436784"/>
        <c:crosses val="autoZero"/>
        <c:auto val="1"/>
        <c:lblAlgn val="ctr"/>
        <c:lblOffset val="100"/>
        <c:noMultiLvlLbl val="0"/>
      </c:catAx>
      <c:valAx>
        <c:axId val="666436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6643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200" b="1"/>
              <a:t>Ylemmät</a:t>
            </a:r>
            <a:r>
              <a:rPr lang="fi-FI" sz="1200" b="1" baseline="0"/>
              <a:t> korkeakoulututkinnot</a:t>
            </a:r>
            <a:endParaRPr lang="fi-FI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Sheet1!$B$42</c:f>
              <c:strCache>
                <c:ptCount val="1"/>
                <c:pt idx="0">
                  <c:v>Ylemmät kv. tutkinnot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Sheet1!$C$41:$H$41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Sheet1!$C$42:$H$42</c:f>
              <c:numCache>
                <c:formatCode>General</c:formatCode>
                <c:ptCount val="6"/>
                <c:pt idx="0">
                  <c:v>68</c:v>
                </c:pt>
                <c:pt idx="1">
                  <c:v>126</c:v>
                </c:pt>
                <c:pt idx="2">
                  <c:v>110</c:v>
                </c:pt>
                <c:pt idx="3">
                  <c:v>112</c:v>
                </c:pt>
                <c:pt idx="4">
                  <c:v>140</c:v>
                </c:pt>
                <c:pt idx="5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18-42BF-A3CD-42A184CB0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9357472"/>
        <c:axId val="599356488"/>
      </c:barChart>
      <c:lineChart>
        <c:grouping val="standard"/>
        <c:varyColors val="0"/>
        <c:ser>
          <c:idx val="1"/>
          <c:order val="1"/>
          <c:tx>
            <c:strRef>
              <c:f>Sheet1!$B$43</c:f>
              <c:strCache>
                <c:ptCount val="1"/>
                <c:pt idx="0">
                  <c:v>Osuus tutkinnoista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Sheet1!$C$41:$H$41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Sheet1!$C$43:$H$43</c:f>
              <c:numCache>
                <c:formatCode>0.0\ %</c:formatCode>
                <c:ptCount val="6"/>
                <c:pt idx="0">
                  <c:v>6.5196548418024927E-2</c:v>
                </c:pt>
                <c:pt idx="1">
                  <c:v>0.10302534750613246</c:v>
                </c:pt>
                <c:pt idx="2">
                  <c:v>8.7859424920127799E-2</c:v>
                </c:pt>
                <c:pt idx="3">
                  <c:v>8.6553323029366303E-2</c:v>
                </c:pt>
                <c:pt idx="4">
                  <c:v>0.10196649672250546</c:v>
                </c:pt>
                <c:pt idx="5">
                  <c:v>0.10217391304347827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18-42BF-A3CD-42A184CB0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359440"/>
        <c:axId val="599359768"/>
      </c:lineChart>
      <c:catAx>
        <c:axId val="59935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99356488"/>
        <c:crosses val="autoZero"/>
        <c:auto val="1"/>
        <c:lblAlgn val="ctr"/>
        <c:lblOffset val="100"/>
        <c:noMultiLvlLbl val="0"/>
      </c:catAx>
      <c:valAx>
        <c:axId val="599356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99357472"/>
        <c:crosses val="autoZero"/>
        <c:crossBetween val="between"/>
      </c:valAx>
      <c:valAx>
        <c:axId val="599359768"/>
        <c:scaling>
          <c:orientation val="minMax"/>
        </c:scaling>
        <c:delete val="0"/>
        <c:axPos val="r"/>
        <c:numFmt formatCode="0.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99359440"/>
        <c:crosses val="max"/>
        <c:crossBetween val="between"/>
      </c:valAx>
      <c:catAx>
        <c:axId val="599359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93597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200" b="1"/>
              <a:t>Tohtorintutkinnot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Sheet1!$B$67</c:f>
              <c:strCache>
                <c:ptCount val="1"/>
                <c:pt idx="0">
                  <c:v>Kv. tohtorintutkinnot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Sheet1!$C$66:$H$66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Sheet1!$C$67:$H$67</c:f>
              <c:numCache>
                <c:formatCode>General</c:formatCode>
                <c:ptCount val="6"/>
                <c:pt idx="0">
                  <c:v>18</c:v>
                </c:pt>
                <c:pt idx="1">
                  <c:v>24</c:v>
                </c:pt>
                <c:pt idx="2">
                  <c:v>30</c:v>
                </c:pt>
                <c:pt idx="3">
                  <c:v>26</c:v>
                </c:pt>
                <c:pt idx="4">
                  <c:v>28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A6-4130-82BD-7840FE8DF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9509832"/>
        <c:axId val="639510160"/>
      </c:barChart>
      <c:lineChart>
        <c:grouping val="standard"/>
        <c:varyColors val="0"/>
        <c:ser>
          <c:idx val="1"/>
          <c:order val="1"/>
          <c:tx>
            <c:strRef>
              <c:f>Sheet1!$B$68</c:f>
              <c:strCache>
                <c:ptCount val="1"/>
                <c:pt idx="0">
                  <c:v>Osuus tutkinnoista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Sheet1!$C$66:$H$66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Sheet1!$C$68:$H$68</c:f>
              <c:numCache>
                <c:formatCode>0.0\ %</c:formatCode>
                <c:ptCount val="6"/>
                <c:pt idx="0">
                  <c:v>0.16513761467889909</c:v>
                </c:pt>
                <c:pt idx="1">
                  <c:v>0.15789473684210525</c:v>
                </c:pt>
                <c:pt idx="2">
                  <c:v>0.19736842105263158</c:v>
                </c:pt>
                <c:pt idx="3">
                  <c:v>0.16883116883116883</c:v>
                </c:pt>
                <c:pt idx="4">
                  <c:v>0.1728395061728395</c:v>
                </c:pt>
                <c:pt idx="5">
                  <c:v>0.25308641975308643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A6-4130-82BD-7840FE8DF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9512456"/>
        <c:axId val="639512128"/>
      </c:lineChart>
      <c:catAx>
        <c:axId val="639509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39510160"/>
        <c:crosses val="autoZero"/>
        <c:auto val="1"/>
        <c:lblAlgn val="ctr"/>
        <c:lblOffset val="100"/>
        <c:noMultiLvlLbl val="0"/>
      </c:catAx>
      <c:valAx>
        <c:axId val="63951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39509832"/>
        <c:crosses val="autoZero"/>
        <c:crossBetween val="between"/>
      </c:valAx>
      <c:valAx>
        <c:axId val="639512128"/>
        <c:scaling>
          <c:orientation val="minMax"/>
        </c:scaling>
        <c:delete val="0"/>
        <c:axPos val="r"/>
        <c:numFmt formatCode="0.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39512456"/>
        <c:crosses val="max"/>
        <c:crossBetween val="between"/>
      </c:valAx>
      <c:catAx>
        <c:axId val="639512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951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11137237" cy="4176713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940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6528725" cy="4176713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7248128" y="1873627"/>
            <a:ext cx="4416491" cy="4147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8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6088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oitus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/>
          <p:cNvSpPr>
            <a:spLocks noGrp="1"/>
          </p:cNvSpPr>
          <p:nvPr>
            <p:ph type="pic" idx="13"/>
          </p:nvPr>
        </p:nvSpPr>
        <p:spPr>
          <a:xfrm>
            <a:off x="527382" y="491074"/>
            <a:ext cx="11137237" cy="2765107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382" y="3429000"/>
            <a:ext cx="11137237" cy="1555373"/>
          </a:xfrm>
        </p:spPr>
        <p:txBody>
          <a:bodyPr/>
          <a:lstStyle>
            <a:lvl1pPr>
              <a:lnSpc>
                <a:spcPts val="5040"/>
              </a:lnSpc>
              <a:defRPr sz="3960" baseline="0"/>
            </a:lvl1pPr>
          </a:lstStyle>
          <a:p>
            <a:r>
              <a:rPr lang="fi-FI" dirty="0" smtClean="0"/>
              <a:t>Hyvällä tieteellä on tekijänsä</a:t>
            </a:r>
            <a:endParaRPr lang="fi-FI"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382" y="5070783"/>
            <a:ext cx="11137237" cy="345638"/>
          </a:xfrm>
        </p:spPr>
        <p:txBody>
          <a:bodyPr rIns="91440"/>
          <a:lstStyle>
            <a:lvl1pPr marL="0" indent="0">
              <a:buFontTx/>
              <a:buNone/>
              <a:defRPr sz="1680" i="0">
                <a:solidFill>
                  <a:schemeClr val="tx1"/>
                </a:solidFill>
              </a:defRPr>
            </a:lvl1pPr>
          </a:lstStyle>
          <a:p>
            <a:pPr eaLnBrk="1" hangingPunct="1"/>
            <a:r>
              <a:rPr lang="fi-FI" dirty="0" smtClean="0">
                <a:latin typeface="Palatino Linotype" charset="0"/>
              </a:rPr>
              <a:t>Luentotilaisuus Mallipaikassa 30.10.2015</a:t>
            </a:r>
            <a:endParaRPr lang="fi-FI" dirty="0">
              <a:latin typeface="Palatino Linotype" charset="0"/>
            </a:endParaRP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 dirty="0" smtClean="0">
                <a:solidFill>
                  <a:schemeClr val="bg2">
                    <a:lumMod val="25000"/>
                  </a:schemeClr>
                </a:solidFill>
                <a:latin typeface="Myriad pro"/>
              </a:rPr>
              <a:t>UEF</a:t>
            </a:r>
            <a:r>
              <a:rPr lang="fi-FI" sz="1320" dirty="0" smtClean="0">
                <a:solidFill>
                  <a:schemeClr val="bg2">
                    <a:lumMod val="25000"/>
                  </a:schemeClr>
                </a:solidFill>
                <a:latin typeface="Myriad pro"/>
              </a:rPr>
              <a:t> // University of Eastern Finland</a:t>
            </a:r>
            <a:endParaRPr lang="en-GB" sz="1320" dirty="0">
              <a:solidFill>
                <a:schemeClr val="bg2">
                  <a:lumMod val="2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9" name="Suorakulmio 8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10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5416421"/>
            <a:ext cx="11137237" cy="345638"/>
          </a:xfrm>
        </p:spPr>
        <p:txBody>
          <a:bodyPr/>
          <a:lstStyle>
            <a:lvl1pPr marL="0" indent="0" algn="l">
              <a:buNone/>
              <a:defRPr sz="1680" i="1">
                <a:solidFill>
                  <a:schemeClr val="accent2"/>
                </a:solidFill>
              </a:defRPr>
            </a:lvl1pPr>
          </a:lstStyle>
          <a:p>
            <a:r>
              <a:rPr lang="fi-FI" dirty="0" smtClean="0"/>
              <a:t>Etunimi Sukunimi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40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Välilehti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527382" y="491074"/>
            <a:ext cx="11137237" cy="56166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07435" y="2564904"/>
            <a:ext cx="10177131" cy="77768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07435" y="3342590"/>
            <a:ext cx="10177131" cy="432048"/>
          </a:xfrm>
        </p:spPr>
        <p:txBody>
          <a:bodyPr/>
          <a:lstStyle>
            <a:lvl1pPr marL="0" indent="0">
              <a:buFontTx/>
              <a:buNone/>
              <a:defRPr sz="2160" i="0">
                <a:solidFill>
                  <a:srgbClr val="FFFFFF"/>
                </a:solidFill>
              </a:defRPr>
            </a:lvl1pPr>
            <a:lvl2pPr marL="434340" indent="0">
              <a:buFontTx/>
              <a:buNone/>
              <a:defRPr>
                <a:solidFill>
                  <a:srgbClr val="FFFFFF"/>
                </a:solidFill>
              </a:defRPr>
            </a:lvl2pPr>
            <a:lvl3pPr marL="967740" indent="0">
              <a:buFontTx/>
              <a:buNone/>
              <a:defRPr>
                <a:solidFill>
                  <a:srgbClr val="FFFFFF"/>
                </a:solidFill>
              </a:defRPr>
            </a:lvl3pPr>
            <a:lvl4pPr marL="1396366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118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679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374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750"/>
            </a:lvl1pPr>
            <a:lvl2pPr marL="333299" indent="0" algn="ctr">
              <a:buNone/>
              <a:defRPr sz="1458"/>
            </a:lvl2pPr>
            <a:lvl3pPr marL="666598" indent="0" algn="ctr">
              <a:buNone/>
              <a:defRPr sz="1313"/>
            </a:lvl3pPr>
            <a:lvl4pPr marL="999896" indent="0" algn="ctr">
              <a:buNone/>
              <a:defRPr sz="1166"/>
            </a:lvl4pPr>
            <a:lvl5pPr marL="1333195" indent="0" algn="ctr">
              <a:buNone/>
              <a:defRPr sz="1166"/>
            </a:lvl5pPr>
            <a:lvl6pPr marL="1666494" indent="0" algn="ctr">
              <a:buNone/>
              <a:defRPr sz="1166"/>
            </a:lvl6pPr>
            <a:lvl7pPr marL="1999793" indent="0" algn="ctr">
              <a:buNone/>
              <a:defRPr sz="1166"/>
            </a:lvl7pPr>
            <a:lvl8pPr marL="2333092" indent="0" algn="ctr">
              <a:buNone/>
              <a:defRPr sz="1166"/>
            </a:lvl8pPr>
            <a:lvl9pPr marL="2666390" indent="0" algn="ctr">
              <a:buNone/>
              <a:defRPr sz="1166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6598">
              <a:defRPr/>
            </a:pPr>
            <a:fld id="{BE0643AD-E7F6-470F-873E-F28296E4659D}" type="datetimeFigureOut">
              <a:rPr lang="fi-FI" sz="962" smtClean="0"/>
              <a:pPr defTabSz="666598">
                <a:defRPr/>
              </a:pPr>
              <a:t>11.10.2018</a:t>
            </a:fld>
            <a:endParaRPr lang="fi-FI" sz="962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6598">
              <a:defRPr/>
            </a:pPr>
            <a:endParaRPr lang="fi-FI" sz="962">
              <a:solidFill>
                <a:srgbClr val="D4D4D4">
                  <a:lumMod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6598">
              <a:defRPr/>
            </a:pPr>
            <a:fld id="{531D3D10-69EB-4C45-A5B2-9B5AF1E0D606}" type="slidenum">
              <a:rPr lang="fi-FI" sz="962" smtClean="0"/>
              <a:pPr defTabSz="666598">
                <a:defRPr/>
              </a:pPr>
              <a:t>‹#›</a:t>
            </a:fld>
            <a:endParaRPr lang="fi-FI" sz="962"/>
          </a:p>
        </p:txBody>
      </p:sp>
    </p:spTree>
    <p:extLst>
      <p:ext uri="{BB962C8B-B14F-4D97-AF65-F5344CB8AC3E}">
        <p14:creationId xmlns:p14="http://schemas.microsoft.com/office/powerpoint/2010/main" val="270133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6528725" cy="4176713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7248128" y="1873627"/>
            <a:ext cx="4416491" cy="4147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50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oitus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/>
          <p:cNvSpPr>
            <a:spLocks noGrp="1"/>
          </p:cNvSpPr>
          <p:nvPr>
            <p:ph type="pic" idx="13"/>
          </p:nvPr>
        </p:nvSpPr>
        <p:spPr>
          <a:xfrm>
            <a:off x="527382" y="491074"/>
            <a:ext cx="11137237" cy="2765107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382" y="3429000"/>
            <a:ext cx="11137237" cy="1555373"/>
          </a:xfrm>
        </p:spPr>
        <p:txBody>
          <a:bodyPr/>
          <a:lstStyle>
            <a:lvl1pPr>
              <a:lnSpc>
                <a:spcPts val="5040"/>
              </a:lnSpc>
              <a:defRPr sz="3960" baseline="0"/>
            </a:lvl1pPr>
          </a:lstStyle>
          <a:p>
            <a:r>
              <a:rPr lang="fi-FI" dirty="0" smtClean="0"/>
              <a:t>Hyvällä tieteellä on tekijänsä</a:t>
            </a:r>
            <a:endParaRPr lang="fi-FI"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382" y="5070783"/>
            <a:ext cx="11137237" cy="345638"/>
          </a:xfrm>
        </p:spPr>
        <p:txBody>
          <a:bodyPr rIns="91440"/>
          <a:lstStyle>
            <a:lvl1pPr marL="0" indent="0">
              <a:buFontTx/>
              <a:buNone/>
              <a:defRPr sz="1680" i="0">
                <a:solidFill>
                  <a:schemeClr val="tx1"/>
                </a:solidFill>
              </a:defRPr>
            </a:lvl1pPr>
          </a:lstStyle>
          <a:p>
            <a:pPr eaLnBrk="1" hangingPunct="1"/>
            <a:r>
              <a:rPr lang="fi-FI" dirty="0" smtClean="0">
                <a:latin typeface="Palatino Linotype" charset="0"/>
              </a:rPr>
              <a:t>Luentotilaisuus Mallipaikassa 30.10.2015</a:t>
            </a:r>
            <a:endParaRPr lang="fi-FI" dirty="0">
              <a:latin typeface="Palatino Linotype" charset="0"/>
            </a:endParaRP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 dirty="0" smtClean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UEF</a:t>
            </a:r>
            <a:r>
              <a:rPr lang="fi-FI" sz="1320" dirty="0" smtClean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// </a:t>
            </a:r>
            <a:r>
              <a:rPr lang="fi-FI" sz="1320" dirty="0" err="1" smtClean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University</a:t>
            </a:r>
            <a:r>
              <a:rPr lang="fi-FI" sz="1320" dirty="0" smtClean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of Eastern Finland</a:t>
            </a:r>
            <a:endParaRPr lang="fi-FI" sz="1320" dirty="0">
              <a:solidFill>
                <a:schemeClr val="bg2">
                  <a:lumMod val="2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9" name="Suorakulmio 8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10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5416421"/>
            <a:ext cx="11137237" cy="345638"/>
          </a:xfrm>
        </p:spPr>
        <p:txBody>
          <a:bodyPr/>
          <a:lstStyle>
            <a:lvl1pPr marL="0" indent="0" algn="l">
              <a:buNone/>
              <a:defRPr sz="1680" i="1">
                <a:solidFill>
                  <a:schemeClr val="accent2"/>
                </a:solidFill>
              </a:defRPr>
            </a:lvl1pPr>
          </a:lstStyle>
          <a:p>
            <a:r>
              <a:rPr lang="fi-FI" dirty="0" smtClean="0"/>
              <a:t>Etunimi Sukunimi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049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58851" y="657226"/>
            <a:ext cx="10705768" cy="1008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58851" y="1844676"/>
            <a:ext cx="6097256" cy="4176713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84317" y="6272344"/>
            <a:ext cx="116628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FCEB-0D14-448D-BA4B-B8F5B0DBD2BD}" type="datetime1">
              <a:rPr lang="fi-FI"/>
              <a:pPr>
                <a:defRPr/>
              </a:pPr>
              <a:t>11.10.2018</a:t>
            </a:fld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70353" y="6272344"/>
            <a:ext cx="5913967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135784" y="6257521"/>
            <a:ext cx="48048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E68D6-3022-4724-B45D-44A0B3B7D63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8" name="Sisällön paikkamerkki 2"/>
          <p:cNvSpPr>
            <a:spLocks noGrp="1"/>
          </p:cNvSpPr>
          <p:nvPr>
            <p:ph idx="13"/>
          </p:nvPr>
        </p:nvSpPr>
        <p:spPr>
          <a:xfrm>
            <a:off x="7248128" y="1873627"/>
            <a:ext cx="4416491" cy="4147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09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BE0643AD-E7F6-470F-873E-F28296E4659D}" type="datetimeFigureOut">
              <a:rPr lang="fi-FI" sz="1188" smtClean="0"/>
              <a:pPr defTabSz="822960">
                <a:defRPr/>
              </a:pPr>
              <a:t>11.10.2018</a:t>
            </a:fld>
            <a:endParaRPr lang="fi-FI" sz="118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fi-FI" sz="1188">
              <a:solidFill>
                <a:srgbClr val="D4D4D4">
                  <a:lumMod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531D3D10-69EB-4C45-A5B2-9B5AF1E0D606}" type="slidenum">
              <a:rPr lang="fi-FI" sz="1188" smtClean="0"/>
              <a:pPr defTabSz="822960">
                <a:defRPr/>
              </a:pPr>
              <a:t>‹#›</a:t>
            </a:fld>
            <a:endParaRPr lang="fi-FI" sz="1188"/>
          </a:p>
        </p:txBody>
      </p:sp>
    </p:spTree>
    <p:extLst>
      <p:ext uri="{BB962C8B-B14F-4D97-AF65-F5344CB8AC3E}">
        <p14:creationId xmlns:p14="http://schemas.microsoft.com/office/powerpoint/2010/main" val="137467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</p:spTree>
    <p:extLst>
      <p:ext uri="{BB962C8B-B14F-4D97-AF65-F5344CB8AC3E}">
        <p14:creationId xmlns:p14="http://schemas.microsoft.com/office/powerpoint/2010/main" val="298561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23160" y="475113"/>
            <a:ext cx="7145760" cy="943848"/>
          </a:xfrm>
        </p:spPr>
        <p:txBody>
          <a:bodyPr lIns="0" tIns="0" rIns="0" bIns="0"/>
          <a:lstStyle>
            <a:lvl1pPr>
              <a:defRPr sz="6133" b="1" i="0">
                <a:solidFill>
                  <a:srgbClr val="29FB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73272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7327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3F6E-28D2-4350-9800-043E4F0A0D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1"/>
            <a:ext cx="2804160" cy="37327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6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11137237" cy="4176713"/>
          </a:xfrm>
        </p:spPr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321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382" y="657226"/>
            <a:ext cx="11088885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2" y="1844676"/>
            <a:ext cx="1108888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</a:p>
        </p:txBody>
      </p:sp>
      <p:sp>
        <p:nvSpPr>
          <p:cNvPr id="2" name="Tekstiruutu 1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UEF</a:t>
            </a:r>
            <a:r>
              <a:rPr lang="fi-FI" sz="132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// </a:t>
            </a:r>
            <a:r>
              <a:rPr lang="fi-FI" sz="1320" dirty="0" err="1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i-FI" sz="132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of Eastern Finland</a:t>
            </a:r>
            <a:endParaRPr lang="fi-FI" sz="132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298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/>
  <p:txStyles>
    <p:titleStyle>
      <a:lvl1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4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8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92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6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6" indent="-21907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2400">
          <a:solidFill>
            <a:srgbClr val="353535"/>
          </a:solidFill>
          <a:latin typeface="+mn-lt"/>
          <a:ea typeface="+mn-ea"/>
          <a:cs typeface="+mn-cs"/>
        </a:defRPr>
      </a:lvl1pPr>
      <a:lvl2pPr marL="752476" indent="-31813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1181100" indent="-21336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920">
          <a:solidFill>
            <a:srgbClr val="353535"/>
          </a:solidFill>
          <a:latin typeface="+mn-lt"/>
        </a:defRPr>
      </a:lvl3pPr>
      <a:lvl4pPr marL="1605916" indent="-20955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680">
          <a:solidFill>
            <a:srgbClr val="353535"/>
          </a:solidFill>
          <a:latin typeface="+mn-lt"/>
        </a:defRPr>
      </a:lvl4pPr>
      <a:lvl5pPr marL="2047876" indent="-22669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680">
          <a:solidFill>
            <a:srgbClr val="353535"/>
          </a:solidFill>
          <a:latin typeface="+mn-lt"/>
        </a:defRPr>
      </a:lvl5pPr>
      <a:lvl6pPr marL="259651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15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9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43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382" y="657226"/>
            <a:ext cx="11088885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2" y="1844676"/>
            <a:ext cx="1108888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</a:p>
        </p:txBody>
      </p:sp>
      <p:sp>
        <p:nvSpPr>
          <p:cNvPr id="2" name="Tekstiruutu 1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 dirty="0" smtClean="0">
                <a:solidFill>
                  <a:schemeClr val="bg2">
                    <a:lumMod val="25000"/>
                  </a:schemeClr>
                </a:solidFill>
                <a:latin typeface="Arial"/>
              </a:rPr>
              <a:t>UEF</a:t>
            </a:r>
            <a:r>
              <a:rPr lang="fi-FI" sz="1320" dirty="0" smtClean="0">
                <a:solidFill>
                  <a:schemeClr val="bg2">
                    <a:lumMod val="25000"/>
                  </a:schemeClr>
                </a:solidFill>
                <a:latin typeface="Arial"/>
              </a:rPr>
              <a:t> // University of Eastern Finland</a:t>
            </a:r>
            <a:endParaRPr lang="en-GB" sz="132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 dirty="0" smtClean="0"/>
              <a:t>Esityksen nimi / Tekijä</a:t>
            </a:r>
            <a:endParaRPr lang="fi-FI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73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hdr="0"/>
  <p:txStyles>
    <p:titleStyle>
      <a:lvl1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4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8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92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6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6" indent="-21907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2400">
          <a:solidFill>
            <a:srgbClr val="353535"/>
          </a:solidFill>
          <a:latin typeface="+mn-lt"/>
          <a:ea typeface="+mn-ea"/>
          <a:cs typeface="+mn-cs"/>
        </a:defRPr>
      </a:lvl1pPr>
      <a:lvl2pPr marL="752476" indent="-31813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1181100" indent="-21336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920">
          <a:solidFill>
            <a:srgbClr val="353535"/>
          </a:solidFill>
          <a:latin typeface="+mn-lt"/>
        </a:defRPr>
      </a:lvl3pPr>
      <a:lvl4pPr marL="1605916" indent="-20955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680">
          <a:solidFill>
            <a:srgbClr val="353535"/>
          </a:solidFill>
          <a:latin typeface="+mn-lt"/>
        </a:defRPr>
      </a:lvl4pPr>
      <a:lvl5pPr marL="2047876" indent="-22669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680">
          <a:solidFill>
            <a:srgbClr val="353535"/>
          </a:solidFill>
          <a:latin typeface="+mn-lt"/>
        </a:defRPr>
      </a:lvl5pPr>
      <a:lvl6pPr marL="259651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15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9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43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78" y="58746"/>
            <a:ext cx="8889557" cy="5000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599" y="5425440"/>
            <a:ext cx="82739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KOMMENTTEJA ITÄ-SUOMEN MENESTYSTEKIJÖIHIN</a:t>
            </a:r>
          </a:p>
          <a:p>
            <a:r>
              <a:rPr lang="fi-FI" dirty="0" smtClean="0"/>
              <a:t>Jukka Mönkkönen, rehtori</a:t>
            </a:r>
          </a:p>
        </p:txBody>
      </p:sp>
    </p:spTree>
    <p:extLst>
      <p:ext uri="{BB962C8B-B14F-4D97-AF65-F5344CB8AC3E}">
        <p14:creationId xmlns:p14="http://schemas.microsoft.com/office/powerpoint/2010/main" val="143565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66893" y="404664"/>
            <a:ext cx="10023514" cy="1008064"/>
          </a:xfrm>
        </p:spPr>
        <p:txBody>
          <a:bodyPr/>
          <a:lstStyle/>
          <a:p>
            <a:r>
              <a:rPr lang="fi-FI" sz="3120" dirty="0"/>
              <a:t>Ulkomaalainen opetus- ja tutkimushenkilöstö,  henkilöstörakenne vuosina 2010-2015 </a:t>
            </a:r>
            <a:r>
              <a:rPr lang="fi-FI" sz="2160" dirty="0"/>
              <a:t>(</a:t>
            </a:r>
            <a:r>
              <a:rPr lang="fi-FI" sz="2160" dirty="0" err="1"/>
              <a:t>htv:t</a:t>
            </a:r>
            <a:r>
              <a:rPr lang="fi-FI" sz="2160" dirty="0"/>
              <a:t>)</a:t>
            </a:r>
            <a:endParaRPr lang="fi-FI" sz="312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AC9C5E4-DD34-409E-9E11-89682544FB1A}" type="slidenum">
              <a:rPr lang="fi-FI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i-FI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998400" y="1874880"/>
          <a:ext cx="4924800" cy="3368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6096000" y="1874880"/>
          <a:ext cx="4924800" cy="336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90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66893" y="404664"/>
            <a:ext cx="10023514" cy="1008064"/>
          </a:xfrm>
        </p:spPr>
        <p:txBody>
          <a:bodyPr/>
          <a:lstStyle/>
          <a:p>
            <a:r>
              <a:rPr lang="fi-FI" sz="3120" dirty="0"/>
              <a:t>Ulkomaalaisten suorittamat ylemmät ja tohtorin-tutkinnot vuosina 2010-2015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AC9C5E4-DD34-409E-9E11-89682544FB1A}" type="slidenum">
              <a:rPr lang="fi-FI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i-FI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997834" y="1873627"/>
          <a:ext cx="4924800" cy="336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6095453" y="1873627"/>
          <a:ext cx="4924800" cy="336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25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140" y="1173711"/>
            <a:ext cx="5651273" cy="290456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084" y="3014557"/>
            <a:ext cx="7165385" cy="157330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134" y="4702362"/>
            <a:ext cx="1210573" cy="1036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514" y="473792"/>
            <a:ext cx="320653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95" y="49709"/>
            <a:ext cx="4343400" cy="155448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122" y="136118"/>
            <a:ext cx="2423160" cy="147828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266" y="395347"/>
            <a:ext cx="1889760" cy="9144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204" y="5070783"/>
            <a:ext cx="2046179" cy="710479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506" y="4897963"/>
            <a:ext cx="45720" cy="102108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94" y="4897963"/>
            <a:ext cx="45720" cy="1021080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6506" y="1828502"/>
            <a:ext cx="45720" cy="1082040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24" y="1527989"/>
            <a:ext cx="10454640" cy="45720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24" y="3256181"/>
            <a:ext cx="10454640" cy="45720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24" y="4552325"/>
            <a:ext cx="10454640" cy="45720"/>
          </a:xfrm>
          <a:prstGeom prst="rect">
            <a:avLst/>
          </a:prstGeom>
        </p:spPr>
      </p:pic>
      <p:pic>
        <p:nvPicPr>
          <p:cNvPr id="23" name="Kuva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9325" y="3561576"/>
            <a:ext cx="45720" cy="731520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195" y="4465915"/>
            <a:ext cx="3413760" cy="1691640"/>
          </a:xfrm>
          <a:prstGeom prst="rect">
            <a:avLst/>
          </a:prstGeom>
        </p:spPr>
      </p:pic>
      <p:pic>
        <p:nvPicPr>
          <p:cNvPr id="31" name="Kuva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1468070"/>
            <a:ext cx="6751320" cy="1874520"/>
          </a:xfrm>
          <a:prstGeom prst="rect">
            <a:avLst/>
          </a:prstGeom>
        </p:spPr>
      </p:pic>
      <p:pic>
        <p:nvPicPr>
          <p:cNvPr id="32" name="Kuva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8845" y="4725144"/>
            <a:ext cx="2606040" cy="1478280"/>
          </a:xfrm>
          <a:prstGeom prst="rect">
            <a:avLst/>
          </a:prstGeom>
        </p:spPr>
      </p:pic>
      <p:pic>
        <p:nvPicPr>
          <p:cNvPr id="36" name="Kuva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27" y="145435"/>
            <a:ext cx="396240" cy="120396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9856" y="4710797"/>
            <a:ext cx="2834640" cy="156972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9325" y="1700808"/>
            <a:ext cx="4300442" cy="146896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014" y="3342590"/>
            <a:ext cx="6903720" cy="108204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2915" y="4725144"/>
            <a:ext cx="2865120" cy="1569720"/>
          </a:xfrm>
          <a:prstGeom prst="rect">
            <a:avLst/>
          </a:prstGeom>
        </p:spPr>
      </p:pic>
      <p:pic>
        <p:nvPicPr>
          <p:cNvPr id="24" name="Kuva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2144" y="3342591"/>
            <a:ext cx="3802022" cy="11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3FCBABD-41D0-47C6-BEE8-5256A0303ED7}" type="datetime1">
              <a:rPr lang="fi-FI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11.10.2018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>
                <a:solidFill>
                  <a:srgbClr val="D4D4D4">
                    <a:lumMod val="25000"/>
                  </a:srgbClr>
                </a:solidFill>
              </a:rPr>
              <a:t>Esityksen nimi / Tekijä</a:t>
            </a:r>
            <a:endParaRPr lang="fi-FI" dirty="0">
              <a:solidFill>
                <a:srgbClr val="D4D4D4">
                  <a:lumMod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9AC9C5E4-DD34-409E-9E11-89682544FB1A}" type="slidenum">
              <a:rPr lang="fi-FI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5" y="577483"/>
            <a:ext cx="10528736" cy="49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6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818656"/>
            <a:ext cx="3549816" cy="5312759"/>
          </a:xfrm>
          <a:prstGeom prst="rect">
            <a:avLst/>
          </a:prstGeom>
        </p:spPr>
      </p:pic>
      <p:sp>
        <p:nvSpPr>
          <p:cNvPr id="133" name="Suorakulmio 132"/>
          <p:cNvSpPr/>
          <p:nvPr/>
        </p:nvSpPr>
        <p:spPr>
          <a:xfrm>
            <a:off x="609600" y="1355170"/>
            <a:ext cx="7145837" cy="5011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156" name="Suorakulmio 155"/>
          <p:cNvSpPr/>
          <p:nvPr/>
        </p:nvSpPr>
        <p:spPr>
          <a:xfrm>
            <a:off x="609601" y="582600"/>
            <a:ext cx="7279472" cy="6103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158" name="Otsikko 1"/>
          <p:cNvSpPr txBox="1">
            <a:spLocks/>
          </p:cNvSpPr>
          <p:nvPr/>
        </p:nvSpPr>
        <p:spPr bwMode="auto">
          <a:xfrm>
            <a:off x="1084243" y="657226"/>
            <a:ext cx="10023514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sz="3300" b="1" baseline="0">
                <a:solidFill>
                  <a:srgbClr val="35353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2pPr>
            <a:lvl3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3pPr>
            <a:lvl4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4pPr>
            <a:lvl5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r>
              <a:rPr lang="fi-FI" sz="3360" kern="0" dirty="0" err="1"/>
              <a:t>Finnish</a:t>
            </a:r>
            <a:r>
              <a:rPr lang="fi-FI" sz="3360" kern="0" dirty="0"/>
              <a:t> </a:t>
            </a:r>
            <a:r>
              <a:rPr lang="fi-FI" sz="3360" kern="0" dirty="0" err="1"/>
              <a:t>Higher</a:t>
            </a:r>
            <a:r>
              <a:rPr lang="fi-FI" sz="3360" kern="0" dirty="0"/>
              <a:t> </a:t>
            </a:r>
            <a:r>
              <a:rPr lang="fi-FI" sz="3360" kern="0" dirty="0" err="1"/>
              <a:t>Education</a:t>
            </a:r>
            <a:r>
              <a:rPr lang="fi-FI" sz="3360" kern="0" dirty="0"/>
              <a:t> System</a:t>
            </a:r>
          </a:p>
        </p:txBody>
      </p:sp>
      <p:sp>
        <p:nvSpPr>
          <p:cNvPr id="159" name="Sisällön paikkamerkki 2"/>
          <p:cNvSpPr txBox="1">
            <a:spLocks/>
          </p:cNvSpPr>
          <p:nvPr/>
        </p:nvSpPr>
        <p:spPr bwMode="auto">
          <a:xfrm>
            <a:off x="1084243" y="1844676"/>
            <a:ext cx="6394310" cy="391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160" kern="0" dirty="0"/>
              <a:t>The Finnish higher education system consists of 14 universities and 23 universities of applied sciences (</a:t>
            </a:r>
            <a:r>
              <a:rPr lang="en-US" sz="2160" kern="0" dirty="0" err="1"/>
              <a:t>polytechs</a:t>
            </a:r>
            <a:r>
              <a:rPr lang="en-US" sz="2160" kern="0" dirty="0"/>
              <a:t>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160" kern="0" dirty="0"/>
              <a:t>Universities </a:t>
            </a:r>
          </a:p>
          <a:p>
            <a:pPr lvl="1" eaLnBrk="1" hangingPunct="1"/>
            <a:r>
              <a:rPr lang="en-US" sz="1920" kern="0" dirty="0"/>
              <a:t>scientific research and education based on it</a:t>
            </a:r>
          </a:p>
          <a:p>
            <a:pPr lvl="1" eaLnBrk="1" hangingPunct="1"/>
            <a:r>
              <a:rPr lang="en-US" sz="1920" kern="0" dirty="0"/>
              <a:t>general and professional degrees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160" kern="0" dirty="0"/>
              <a:t>Universities of applied sciences </a:t>
            </a:r>
          </a:p>
          <a:p>
            <a:pPr lvl="1" eaLnBrk="1" hangingPunct="1"/>
            <a:r>
              <a:rPr lang="en-US" sz="1920" kern="0" dirty="0"/>
              <a:t>pragmatic education for professions that responds to working life needs </a:t>
            </a:r>
          </a:p>
          <a:p>
            <a:pPr lvl="1" eaLnBrk="1" hangingPunct="1"/>
            <a:r>
              <a:rPr lang="en-US" sz="1920" kern="0" dirty="0"/>
              <a:t>applied research and development </a:t>
            </a:r>
          </a:p>
          <a:p>
            <a:endParaRPr lang="fi-FI" sz="1680" kern="0" dirty="0"/>
          </a:p>
        </p:txBody>
      </p:sp>
      <p:sp>
        <p:nvSpPr>
          <p:cNvPr id="2" name="Ellipsi 1"/>
          <p:cNvSpPr/>
          <p:nvPr/>
        </p:nvSpPr>
        <p:spPr>
          <a:xfrm>
            <a:off x="3071664" y="2996952"/>
            <a:ext cx="172819" cy="172819"/>
          </a:xfrm>
          <a:prstGeom prst="ellipse">
            <a:avLst/>
          </a:prstGeom>
          <a:solidFill>
            <a:srgbClr val="064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8" name="Ellipsi 7"/>
          <p:cNvSpPr/>
          <p:nvPr/>
        </p:nvSpPr>
        <p:spPr>
          <a:xfrm>
            <a:off x="5404723" y="4120277"/>
            <a:ext cx="172819" cy="172819"/>
          </a:xfrm>
          <a:prstGeom prst="ellipse">
            <a:avLst/>
          </a:prstGeom>
          <a:solidFill>
            <a:srgbClr val="139A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</p:spTree>
    <p:extLst>
      <p:ext uri="{BB962C8B-B14F-4D97-AF65-F5344CB8AC3E}">
        <p14:creationId xmlns:p14="http://schemas.microsoft.com/office/powerpoint/2010/main" val="14371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9574" y="318255"/>
            <a:ext cx="9979997" cy="579216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endParaRPr lang="fi-FI" sz="1680">
              <a:solidFill>
                <a:srgbClr val="1D1D1C"/>
              </a:solidFill>
              <a:latin typeface="Palatino Linotype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A08FCEB-0D14-448D-BA4B-B8F5B0DBD2BD}" type="datetime1">
              <a:rPr lang="fi-FI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11.10.2018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A6AE68D6-3022-4724-B45D-44A0B3B7D63E}" type="slidenum">
              <a:rPr lang="fi-FI"/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i-FI" dirty="0"/>
          </a:p>
        </p:txBody>
      </p: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1429049" y="577484"/>
            <a:ext cx="9635191" cy="10080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Top 100 clusters of inventive activity</a:t>
            </a:r>
            <a:r>
              <a:rPr lang="fi-FI" dirty="0"/>
              <a:t/>
            </a:r>
            <a:br>
              <a:rPr lang="fi-FI" dirty="0"/>
            </a:b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2701" y="1267619"/>
            <a:ext cx="9024696" cy="43216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base">
              <a:spcBef>
                <a:spcPct val="0"/>
              </a:spcBef>
              <a:spcAft>
                <a:spcPct val="0"/>
              </a:spcAft>
            </a:pPr>
            <a:endParaRPr lang="fi-FI" sz="1680">
              <a:solidFill>
                <a:srgbClr val="FFFFFF"/>
              </a:solidFill>
              <a:latin typeface="Palatino Linotype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29" y="1267619"/>
            <a:ext cx="9022368" cy="43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uorakulmio 12"/>
          <p:cNvSpPr/>
          <p:nvPr/>
        </p:nvSpPr>
        <p:spPr>
          <a:xfrm>
            <a:off x="1472566" y="5688348"/>
            <a:ext cx="9030324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20" i="1" dirty="0">
                <a:solidFill>
                  <a:srgbClr val="FFFFFF"/>
                </a:solidFill>
                <a:latin typeface="Palatino Linotype"/>
                <a:ea typeface="ＭＳ Ｐゴシック" pitchFamily="1" charset="-128"/>
              </a:rPr>
              <a:t>Source: Economic Research Working Paper No. 34 Identifying and ranking the world's largest clusters of inventive activity.</a:t>
            </a:r>
          </a:p>
        </p:txBody>
      </p:sp>
      <p:pic>
        <p:nvPicPr>
          <p:cNvPr id="9" name="Picture 5" descr="authors1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8242" r="6473" b="4419"/>
          <a:stretch>
            <a:fillRect/>
          </a:stretch>
        </p:blipFill>
        <p:spPr bwMode="auto">
          <a:xfrm>
            <a:off x="1160527" y="3929002"/>
            <a:ext cx="2598646" cy="165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65317" y="3645229"/>
            <a:ext cx="233108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728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fi-FI" sz="1680" dirty="0">
                <a:solidFill>
                  <a:srgbClr val="008C99"/>
                </a:solidFill>
                <a:latin typeface="Palatino Linotype" pitchFamily="18" charset="0"/>
                <a:cs typeface="Arial" charset="0"/>
              </a:rPr>
              <a:t>Scientific publications </a:t>
            </a:r>
          </a:p>
        </p:txBody>
      </p:sp>
    </p:spTree>
    <p:extLst>
      <p:ext uri="{BB962C8B-B14F-4D97-AF65-F5344CB8AC3E}">
        <p14:creationId xmlns:p14="http://schemas.microsoft.com/office/powerpoint/2010/main" val="34980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imetö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1680" r="1189" b="1680"/>
          <a:stretch>
            <a:fillRect/>
          </a:stretch>
        </p:blipFill>
        <p:spPr bwMode="auto">
          <a:xfrm>
            <a:off x="2706689" y="476250"/>
            <a:ext cx="6980237" cy="52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tsikko 1"/>
          <p:cNvSpPr>
            <a:spLocks noGrp="1"/>
          </p:cNvSpPr>
          <p:nvPr>
            <p:ph type="title" idx="4294967295"/>
          </p:nvPr>
        </p:nvSpPr>
        <p:spPr>
          <a:xfrm>
            <a:off x="1811338" y="447676"/>
            <a:ext cx="8229600" cy="561976"/>
          </a:xfrm>
        </p:spPr>
        <p:txBody>
          <a:bodyPr/>
          <a:lstStyle/>
          <a:p>
            <a:r>
              <a:rPr lang="fi-FI" altLang="fi-FI" smtClean="0"/>
              <a:t>Tutkimus- ja kehittämismenot 2009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612063" y="5216526"/>
            <a:ext cx="3055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fi-FI" altLang="fi-FI" sz="1000" i="1"/>
              <a:t>T&amp;K menot €/asukas merkittävimmissä seutukunnissa</a:t>
            </a:r>
          </a:p>
          <a:p>
            <a:pPr eaLnBrk="1" hangingPunct="1"/>
            <a:r>
              <a:rPr lang="fi-FI" altLang="fi-FI" sz="1000" i="1"/>
              <a:t>Lähde: Tilastokeskus</a:t>
            </a:r>
          </a:p>
        </p:txBody>
      </p:sp>
    </p:spTree>
    <p:extLst>
      <p:ext uri="{BB962C8B-B14F-4D97-AF65-F5344CB8AC3E}">
        <p14:creationId xmlns:p14="http://schemas.microsoft.com/office/powerpoint/2010/main" val="26200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Esityksen nimi / Tekijä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7</a:t>
            </a:fld>
            <a:endParaRPr lang="fi-FI" dirty="0"/>
          </a:p>
        </p:txBody>
      </p:sp>
      <p:pic>
        <p:nvPicPr>
          <p:cNvPr id="1026" name="Kaavio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71" y="195594"/>
            <a:ext cx="7302486" cy="569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98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11.10.2018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Esityksen nimi / Tekijä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8</a:t>
            </a:fld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14" y="318255"/>
            <a:ext cx="10157525" cy="57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0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10" y="980971"/>
            <a:ext cx="7126256" cy="3902124"/>
          </a:xfrm>
          <a:prstGeom prst="rect">
            <a:avLst/>
          </a:prstGeom>
        </p:spPr>
      </p:pic>
      <p:pic>
        <p:nvPicPr>
          <p:cNvPr id="2050" name="Kuva 2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4"/>
            <a:ext cx="4745077" cy="403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85467" y="373712"/>
            <a:ext cx="680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Kansainvälistyminen tulevaisuuden keskeinen menestystekijä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41893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156</Words>
  <Application>Microsoft Office PowerPoint</Application>
  <PresentationFormat>Widescreen</PresentationFormat>
  <Paragraphs>37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Myriad pro</vt:lpstr>
      <vt:lpstr>Palatino Linotype</vt:lpstr>
      <vt:lpstr>UEF Basic</vt:lpstr>
      <vt:lpstr>1_UEF Basic</vt:lpstr>
      <vt:lpstr>PowerPoint Presentation</vt:lpstr>
      <vt:lpstr>PowerPoint Presentation</vt:lpstr>
      <vt:lpstr>PowerPoint Presentation</vt:lpstr>
      <vt:lpstr>PowerPoint Presentation</vt:lpstr>
      <vt:lpstr>Top 100 clusters of inventive activity </vt:lpstr>
      <vt:lpstr>Tutkimus- ja kehittämismenot 2009</vt:lpstr>
      <vt:lpstr>PowerPoint Presentation</vt:lpstr>
      <vt:lpstr>PowerPoint Presentation</vt:lpstr>
      <vt:lpstr>PowerPoint Presentation</vt:lpstr>
      <vt:lpstr>Ulkomaalainen opetus- ja tutkimushenkilöstö,  henkilöstörakenne vuosina 2010-2015 (htv:t)</vt:lpstr>
      <vt:lpstr>Ulkomaalaisten suorittamat ylemmät ja tohtorin-tutkinnot vuosina 2010-2015</vt:lpstr>
      <vt:lpstr>PowerPoint Presentation</vt:lpstr>
    </vt:vector>
  </TitlesOfParts>
  <Company>University of Eastern Finland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Jukka Mönkkönen</dc:creator>
  <cp:lastModifiedBy>Jukka Mönkkönen</cp:lastModifiedBy>
  <cp:revision>11</cp:revision>
  <dcterms:created xsi:type="dcterms:W3CDTF">2018-10-10T10:32:14Z</dcterms:created>
  <dcterms:modified xsi:type="dcterms:W3CDTF">2018-10-11T14:56:02Z</dcterms:modified>
</cp:coreProperties>
</file>